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72" r:id="rId4"/>
    <p:sldId id="259" r:id="rId5"/>
    <p:sldId id="275" r:id="rId6"/>
    <p:sldId id="273" r:id="rId7"/>
    <p:sldId id="27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4DF21-F818-43DE-BC15-E13F503DADE1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0247C-27D2-48F1-8800-32FAE7F8D3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0059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70247C-27D2-48F1-8800-32FAE7F8D36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979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2E244-D1E4-236B-BC71-CB343E88BA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BC6903-8A59-D4EA-EDA7-8CD514A58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D0875-B8AF-3464-D38E-588246A9B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345D1-4C71-F78B-132F-0B9C7984C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9168E-9705-6CB9-93F9-7AEA9ACF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3754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CCCA1-C4FC-1764-9145-EE818E30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D614D2-D34F-AB39-634A-611B4AED3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18D43-32D0-1753-1D9B-41BFD2717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EFEF0-3D8B-E3BA-CB9D-DC66334B5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AA9FA-3307-7506-3C4B-DD8B400E7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906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54ABE0-8C1A-DDB2-C954-C9840B435F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80B158-5067-6152-03DB-9D3B3F7D0D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3A1AE-C32B-E862-0864-3F142520E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86415-BB7F-F2D6-1B21-68E32A0D4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494E7-B176-D3A9-2722-FDA2F743C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411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41BF8-1E92-6F31-E30E-C3D7B7CD9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110D7-73F6-488A-DCD6-C2087EA63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E7D88-2958-8491-A5C1-C08069519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6A9AE-9269-AD7E-E769-DE7287F35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92F47-6864-3571-3440-55B171E48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1068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1A636-0562-847A-06E0-FC8A0EEB0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70751E-DFFF-22A9-C985-08D558BD2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06018-DB07-F60F-EF98-9EB8EDC71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627A0-9C24-B05B-3D65-DB914EFA3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4E1B3-5041-1A14-EC60-F6B50AA4E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002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31A44-338F-2386-D140-47B8FD927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0E1DE-8D6B-7EA1-D36B-C3066CEA32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3CAB9C-D018-13BA-71FF-94260F52E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6FAFCD-460A-E11B-D4A8-F48C0731E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922FFE-2EF8-D8E0-3124-C09526906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4D7898-FFB9-C3D2-007B-7EBAA8F40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342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B6CFC-1304-B701-E9A9-78F4421F9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4F62B-0033-4096-A11E-7A1EFBF4A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1DA84D-D653-7AF3-2964-2444FA1E9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05AFE7-CCA6-844B-90DA-C7F6FFD37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9B7366-998E-8B24-FB8E-9790FFE2D0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AD9596-C421-A88B-E370-72260BF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51EF6A-2659-DD6B-F9E5-996A153AA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919B4C-2DFC-9ABC-7262-18BD77809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72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5997C-A495-2203-788C-C1F11C487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62C450-AFBA-7E82-CB85-993505006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A795E-E69B-3CDF-2DF1-4E163AA25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26EC1F-60E8-C42A-7DAA-063AD7786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6359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1A723B-9F72-F8CC-AB0F-C790DD710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658A9D-F0BD-70F0-FFE6-95301DA96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2D2035-B1FA-FC3A-91FC-DA99E1595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7094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ADABC-2250-1E25-7A0C-E14DF238A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F9632-E6BF-2657-5C2A-B9B968C02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025CD-9856-453B-7114-92F5BBE2D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7D1BBA-F04E-32AA-55BD-7F87494DC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0EF6D2-97F7-D925-8344-105E5D6D7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E5DF08-11FC-6575-EEE9-E1119D116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656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F0E33-202B-1D47-71BE-5C62B1BF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7F1B24-407E-0F49-D46D-010B281EC2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F7911-29D3-5DDC-2F3E-B5F86BA133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A00949-5D9E-D835-72DD-CADEDE5E7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68E31-E09C-3A94-A668-E13A847BE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AAFEA7-9972-40FB-9637-7CEC7660C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9227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029227-4E87-A36D-D75D-C2A0D1F96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E62DB-E206-D957-5324-DA71C83D5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9AEC6-18F7-CC5E-0002-98FE1C168E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43227-C31F-9F84-29DC-0F588A0CD5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FE739-6FBC-8897-9929-EE5F75AA00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736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4836B-D0B6-5C52-6861-3878D1BCBA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Exploring the ‘esquisse’ package in R for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33E63-124D-3C90-DAB6-D9A7B7C5E7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HARUG </a:t>
            </a:r>
          </a:p>
          <a:p>
            <a:r>
              <a:rPr lang="en-GB" dirty="0"/>
              <a:t>2024-10-17</a:t>
            </a:r>
          </a:p>
        </p:txBody>
      </p:sp>
    </p:spTree>
    <p:extLst>
      <p:ext uri="{BB962C8B-B14F-4D97-AF65-F5344CB8AC3E}">
        <p14:creationId xmlns:p14="http://schemas.microsoft.com/office/powerpoint/2010/main" val="69632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913B1-6EEE-3920-A086-65E6F632D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Esquisse package?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F7523-BF77-33B3-D01F-87E84FBF6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Translates to ‘sketch’</a:t>
            </a:r>
          </a:p>
          <a:p>
            <a:r>
              <a:rPr lang="en-GB" dirty="0"/>
              <a:t>Interactively explore your data with ggplot2 visualizations </a:t>
            </a:r>
          </a:p>
          <a:p>
            <a:r>
              <a:rPr lang="en-GB" dirty="0"/>
              <a:t>User friendly-interface</a:t>
            </a:r>
          </a:p>
          <a:p>
            <a:r>
              <a:rPr lang="en-GB" dirty="0"/>
              <a:t>Produces R code</a:t>
            </a:r>
          </a:p>
          <a:p>
            <a:r>
              <a:rPr lang="en-GB" dirty="0"/>
              <a:t>Can help with learning ggplot2 </a:t>
            </a:r>
          </a:p>
        </p:txBody>
      </p:sp>
    </p:spTree>
    <p:extLst>
      <p:ext uri="{BB962C8B-B14F-4D97-AF65-F5344CB8AC3E}">
        <p14:creationId xmlns:p14="http://schemas.microsoft.com/office/powerpoint/2010/main" val="4172359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11134-D906-3140-3270-B1FF4D1EE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ggplot2?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FDCAE-6F20-F2A9-B693-58C12689A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00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ggplot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(data,</a:t>
            </a:r>
          </a:p>
          <a:p>
            <a:pPr marL="0" indent="0">
              <a:buNone/>
            </a:pP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	</a:t>
            </a:r>
            <a:r>
              <a:rPr lang="en-GB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aes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(x = var_1, y = var_2, </a:t>
            </a:r>
            <a:r>
              <a:rPr lang="en-GB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color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 = group)) +</a:t>
            </a:r>
          </a:p>
          <a:p>
            <a:pPr marL="0" indent="0">
              <a:buNone/>
            </a:pP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	</a:t>
            </a:r>
            <a:r>
              <a:rPr lang="en-GB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geom_point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() +</a:t>
            </a:r>
          </a:p>
          <a:p>
            <a:pPr marL="0" indent="0">
              <a:buNone/>
            </a:pP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	</a:t>
            </a:r>
            <a:r>
              <a:rPr lang="en-GB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theme_bw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3170FF-DEEC-BC17-CF96-A2CCA31B6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526" y="1027906"/>
            <a:ext cx="5149057" cy="514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139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47042-58E4-9655-160D-F2A1D6ABE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Grammar of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1B6FE-DBA7-0412-432B-08BFB51F0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Framework</a:t>
            </a:r>
          </a:p>
          <a:p>
            <a:r>
              <a:rPr lang="en-GB" dirty="0"/>
              <a:t>Layered approach</a:t>
            </a:r>
          </a:p>
          <a:p>
            <a:r>
              <a:rPr lang="en-GB" dirty="0" err="1"/>
              <a:t>Descirbe</a:t>
            </a:r>
            <a:r>
              <a:rPr lang="en-GB" dirty="0"/>
              <a:t> and construct visualisations</a:t>
            </a:r>
          </a:p>
        </p:txBody>
      </p:sp>
    </p:spTree>
    <p:extLst>
      <p:ext uri="{BB962C8B-B14F-4D97-AF65-F5344CB8AC3E}">
        <p14:creationId xmlns:p14="http://schemas.microsoft.com/office/powerpoint/2010/main" val="4130191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47042-58E4-9655-160D-F2A1D6ABE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Grammar of Graphics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54FF8C-FCF4-3FCD-8CD8-D5AA4B0EBE5B}"/>
              </a:ext>
            </a:extLst>
          </p:cNvPr>
          <p:cNvGrpSpPr/>
          <p:nvPr/>
        </p:nvGrpSpPr>
        <p:grpSpPr>
          <a:xfrm>
            <a:off x="657932" y="1999503"/>
            <a:ext cx="6480000" cy="3587390"/>
            <a:chOff x="2052827" y="2164095"/>
            <a:chExt cx="6480000" cy="358739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C461BDA-9760-76ED-3714-B3A4B7D29158}"/>
                </a:ext>
              </a:extLst>
            </p:cNvPr>
            <p:cNvSpPr/>
            <p:nvPr/>
          </p:nvSpPr>
          <p:spPr>
            <a:xfrm>
              <a:off x="2052827" y="5239421"/>
              <a:ext cx="6480000" cy="51206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accent1">
                      <a:lumMod val="75000"/>
                    </a:schemeClr>
                  </a:solidFill>
                </a:rPr>
                <a:t>Data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FD8818B-E55A-C3DB-6FAE-133E351BCE76}"/>
                </a:ext>
              </a:extLst>
            </p:cNvPr>
            <p:cNvSpPr/>
            <p:nvPr/>
          </p:nvSpPr>
          <p:spPr>
            <a:xfrm>
              <a:off x="2412827" y="4731634"/>
              <a:ext cx="5760000" cy="51206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accent1">
                      <a:lumMod val="75000"/>
                    </a:schemeClr>
                  </a:solidFill>
                </a:rPr>
                <a:t>Aesthetics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3FF73C-F200-E028-78C8-9B2F60722230}"/>
                </a:ext>
              </a:extLst>
            </p:cNvPr>
            <p:cNvSpPr/>
            <p:nvPr/>
          </p:nvSpPr>
          <p:spPr>
            <a:xfrm>
              <a:off x="2772827" y="4215045"/>
              <a:ext cx="5040000" cy="51206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Scale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0D011AF-26BD-91E1-CDB8-D5DD1EF2C448}"/>
                </a:ext>
              </a:extLst>
            </p:cNvPr>
            <p:cNvSpPr/>
            <p:nvPr/>
          </p:nvSpPr>
          <p:spPr>
            <a:xfrm>
              <a:off x="3132827" y="3707599"/>
              <a:ext cx="4320000" cy="512064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Geometric objects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5C35F93-B0FC-2867-0C4C-FFBDA7BC9B32}"/>
                </a:ext>
              </a:extLst>
            </p:cNvPr>
            <p:cNvSpPr/>
            <p:nvPr/>
          </p:nvSpPr>
          <p:spPr>
            <a:xfrm>
              <a:off x="3492827" y="3190668"/>
              <a:ext cx="3600000" cy="51206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Statistics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AB57EF4-45E5-F025-9F47-659B9D122C31}"/>
                </a:ext>
              </a:extLst>
            </p:cNvPr>
            <p:cNvSpPr/>
            <p:nvPr/>
          </p:nvSpPr>
          <p:spPr>
            <a:xfrm>
              <a:off x="3852827" y="2678422"/>
              <a:ext cx="2880000" cy="512064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Facets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A379DF0-81FE-121E-4D8D-7089C4AAFCD5}"/>
                </a:ext>
              </a:extLst>
            </p:cNvPr>
            <p:cNvSpPr/>
            <p:nvPr/>
          </p:nvSpPr>
          <p:spPr>
            <a:xfrm>
              <a:off x="4212827" y="2164095"/>
              <a:ext cx="2160000" cy="512064"/>
            </a:xfrm>
            <a:prstGeom prst="rect">
              <a:avLst/>
            </a:prstGeom>
            <a:solidFill>
              <a:schemeClr val="tx2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Coordinate system</a:t>
              </a:r>
            </a:p>
          </p:txBody>
        </p:sp>
      </p:grpSp>
      <p:sp>
        <p:nvSpPr>
          <p:cNvPr id="6" name="Arrow: Up 5">
            <a:extLst>
              <a:ext uri="{FF2B5EF4-FFF2-40B4-BE49-F238E27FC236}">
                <a16:creationId xmlns:a16="http://schemas.microsoft.com/office/drawing/2014/main" id="{8CF51D6F-EC7A-14B5-F2E1-F1CF425B10DC}"/>
              </a:ext>
            </a:extLst>
          </p:cNvPr>
          <p:cNvSpPr/>
          <p:nvPr/>
        </p:nvSpPr>
        <p:spPr>
          <a:xfrm>
            <a:off x="1297113" y="1961773"/>
            <a:ext cx="800819" cy="3625119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0DC080-13FA-4582-0354-62871744083C}"/>
              </a:ext>
            </a:extLst>
          </p:cNvPr>
          <p:cNvSpPr/>
          <p:nvPr/>
        </p:nvSpPr>
        <p:spPr>
          <a:xfrm>
            <a:off x="5072968" y="2006385"/>
            <a:ext cx="6480000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Cartesian, polar?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7854F7-117B-E9E9-2D8C-EC0E27EE33E1}"/>
              </a:ext>
            </a:extLst>
          </p:cNvPr>
          <p:cNvSpPr/>
          <p:nvPr/>
        </p:nvSpPr>
        <p:spPr>
          <a:xfrm>
            <a:off x="5432968" y="2508103"/>
            <a:ext cx="5760000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Create subplots based on multiple dimensions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D8918A0-39E5-0982-5451-209B56D4AEE3}"/>
              </a:ext>
            </a:extLst>
          </p:cNvPr>
          <p:cNvSpPr/>
          <p:nvPr/>
        </p:nvSpPr>
        <p:spPr>
          <a:xfrm>
            <a:off x="5792968" y="3014349"/>
            <a:ext cx="5040000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Mean, quantiles, confidence interval?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A616B99-4A88-59CF-2FDC-F9BA04473F4D}"/>
              </a:ext>
            </a:extLst>
          </p:cNvPr>
          <p:cNvSpPr/>
          <p:nvPr/>
        </p:nvSpPr>
        <p:spPr>
          <a:xfrm>
            <a:off x="6131084" y="3530938"/>
            <a:ext cx="4320000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Line, bar, points?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EF5A1F-C1B6-C609-34B6-C835F4496282}"/>
              </a:ext>
            </a:extLst>
          </p:cNvPr>
          <p:cNvSpPr/>
          <p:nvPr/>
        </p:nvSpPr>
        <p:spPr>
          <a:xfrm>
            <a:off x="6512968" y="4046851"/>
            <a:ext cx="4276232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Scale values, represent multiple values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A302F0-1FF9-EDA7-7D31-FBA5D882B9FD}"/>
              </a:ext>
            </a:extLst>
          </p:cNvPr>
          <p:cNvSpPr/>
          <p:nvPr/>
        </p:nvSpPr>
        <p:spPr>
          <a:xfrm>
            <a:off x="6862026" y="4550789"/>
            <a:ext cx="3589058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Axes, plot positions, encodings?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10C288-88FC-F501-7F4B-1022F496A06F}"/>
              </a:ext>
            </a:extLst>
          </p:cNvPr>
          <p:cNvSpPr/>
          <p:nvPr/>
        </p:nvSpPr>
        <p:spPr>
          <a:xfrm>
            <a:off x="7232968" y="5077727"/>
            <a:ext cx="2160000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Our dataset</a:t>
            </a:r>
          </a:p>
        </p:txBody>
      </p:sp>
    </p:spTree>
    <p:extLst>
      <p:ext uri="{BB962C8B-B14F-4D97-AF65-F5344CB8AC3E}">
        <p14:creationId xmlns:p14="http://schemas.microsoft.com/office/powerpoint/2010/main" val="229170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242A0-D4A9-C6B7-E326-C10675FB8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lot of options for </a:t>
            </a:r>
            <a:r>
              <a:rPr lang="en-GB" dirty="0" err="1"/>
              <a:t>ggplot</a:t>
            </a:r>
            <a:r>
              <a:rPr lang="en-GB" dirty="0"/>
              <a:t>…</a:t>
            </a:r>
          </a:p>
        </p:txBody>
      </p:sp>
      <p:pic>
        <p:nvPicPr>
          <p:cNvPr id="4" name="ggplot functions">
            <a:hlinkClick r:id="" action="ppaction://media"/>
            <a:extLst>
              <a:ext uri="{FF2B5EF4-FFF2-40B4-BE49-F238E27FC236}">
                <a16:creationId xmlns:a16="http://schemas.microsoft.com/office/drawing/2014/main" id="{4ECD2B54-A577-BE2F-4B52-2657BCA030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2113" y="1825625"/>
            <a:ext cx="8866187" cy="4351338"/>
          </a:xfrm>
        </p:spPr>
      </p:pic>
    </p:spTree>
    <p:extLst>
      <p:ext uri="{BB962C8B-B14F-4D97-AF65-F5344CB8AC3E}">
        <p14:creationId xmlns:p14="http://schemas.microsoft.com/office/powerpoint/2010/main" val="1068901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D9F7F-A07D-DB4F-398B-922932E83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Esquisse demo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398965-966C-285A-B8C8-5C90951B14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36100" y="1770761"/>
            <a:ext cx="6319800" cy="4351338"/>
          </a:xfrm>
        </p:spPr>
      </p:pic>
    </p:spTree>
    <p:extLst>
      <p:ext uri="{BB962C8B-B14F-4D97-AF65-F5344CB8AC3E}">
        <p14:creationId xmlns:p14="http://schemas.microsoft.com/office/powerpoint/2010/main" val="1111520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150</Words>
  <Application>Microsoft Office PowerPoint</Application>
  <PresentationFormat>Widescreen</PresentationFormat>
  <Paragraphs>36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Lucida Console</vt:lpstr>
      <vt:lpstr>Office Theme</vt:lpstr>
      <vt:lpstr>Exploring the ‘esquisse’ package in R for data visualization</vt:lpstr>
      <vt:lpstr>What is the Esquisse package?</vt:lpstr>
      <vt:lpstr>What is ggplot2?</vt:lpstr>
      <vt:lpstr>Grammar of Graphics</vt:lpstr>
      <vt:lpstr>Grammar of Graphics</vt:lpstr>
      <vt:lpstr>A lot of options for ggplot…</vt:lpstr>
      <vt:lpstr>Esquisse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Megan Lewis</dc:creator>
  <cp:lastModifiedBy>Megan Lewis</cp:lastModifiedBy>
  <cp:revision>1</cp:revision>
  <dcterms:created xsi:type="dcterms:W3CDTF">2024-10-17T12:51:40Z</dcterms:created>
  <dcterms:modified xsi:type="dcterms:W3CDTF">2024-10-17T13:48:37Z</dcterms:modified>
</cp:coreProperties>
</file>

<file path=docProps/thumbnail.jpeg>
</file>